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Source Sans 3" panose="020B0604020202020204" charset="0"/>
      <p:regular r:id="rId10"/>
    </p:embeddedFont>
    <p:embeddedFont>
      <p:font typeface="Source Serif 4 Semi Bold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3667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46518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CliniSense — AI-Powered Clinical Reasoning Engine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32196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BE49D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CliniSense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is a next-generation diagnostic support system that leverages OpenAI's </a:t>
            </a:r>
            <a:r>
              <a:rPr lang="en-US" sz="18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large language model (LLM)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and </a:t>
            </a:r>
            <a:r>
              <a:rPr lang="en-US" sz="18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semantic retrieval pipelines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to convert unstructured clinical narratives into structured, actionable insights.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37717"/>
            <a:ext cx="102856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System Architecture: The Core Engine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92048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Powered by a </a:t>
            </a:r>
            <a:r>
              <a:rPr lang="en-US" sz="18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LangChain-based architecture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, the system integrates: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3572708"/>
            <a:ext cx="4158734" cy="2919174"/>
          </a:xfrm>
          <a:prstGeom prst="roundRect">
            <a:avLst>
              <a:gd name="adj" fmla="val 501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7244" y="3572708"/>
            <a:ext cx="121920" cy="2919174"/>
          </a:xfrm>
          <a:prstGeom prst="roundRect">
            <a:avLst>
              <a:gd name="adj" fmla="val 82464"/>
            </a:avLst>
          </a:prstGeom>
          <a:solidFill>
            <a:srgbClr val="BE49DF"/>
          </a:solidFill>
          <a:ln/>
        </p:spPr>
      </p:sp>
      <p:sp>
        <p:nvSpPr>
          <p:cNvPr id="6" name="Text 4"/>
          <p:cNvSpPr/>
          <p:nvPr/>
        </p:nvSpPr>
        <p:spPr>
          <a:xfrm>
            <a:off x="1198959" y="3842504"/>
            <a:ext cx="352770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HuggingFace MiniLM embeddings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98959" y="4689991"/>
            <a:ext cx="35277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for high-dimensional semantic representation of clinical notes.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5235773" y="3572708"/>
            <a:ext cx="4158734" cy="2919174"/>
          </a:xfrm>
          <a:prstGeom prst="roundRect">
            <a:avLst>
              <a:gd name="adj" fmla="val 501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05293" y="3572708"/>
            <a:ext cx="121920" cy="2919174"/>
          </a:xfrm>
          <a:prstGeom prst="roundRect">
            <a:avLst>
              <a:gd name="adj" fmla="val 82464"/>
            </a:avLst>
          </a:prstGeom>
          <a:solidFill>
            <a:srgbClr val="BE49DF"/>
          </a:solidFill>
          <a:ln/>
        </p:spPr>
      </p:sp>
      <p:sp>
        <p:nvSpPr>
          <p:cNvPr id="10" name="Text 8"/>
          <p:cNvSpPr/>
          <p:nvPr/>
        </p:nvSpPr>
        <p:spPr>
          <a:xfrm>
            <a:off x="5597009" y="38425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FAISS vector search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97009" y="4338042"/>
            <a:ext cx="35277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for context-aware retrieval of the most relevant evidence chunks.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9633823" y="3572708"/>
            <a:ext cx="4158853" cy="2919174"/>
          </a:xfrm>
          <a:prstGeom prst="roundRect">
            <a:avLst>
              <a:gd name="adj" fmla="val 501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03343" y="3572708"/>
            <a:ext cx="121920" cy="2919174"/>
          </a:xfrm>
          <a:prstGeom prst="roundRect">
            <a:avLst>
              <a:gd name="adj" fmla="val 82464"/>
            </a:avLst>
          </a:prstGeom>
          <a:solidFill>
            <a:srgbClr val="BE49DF"/>
          </a:solidFill>
          <a:ln/>
        </p:spPr>
      </p:sp>
      <p:sp>
        <p:nvSpPr>
          <p:cNvPr id="14" name="Text 12"/>
          <p:cNvSpPr/>
          <p:nvPr/>
        </p:nvSpPr>
        <p:spPr>
          <a:xfrm>
            <a:off x="9995059" y="3842504"/>
            <a:ext cx="352782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Prompt-tuned OpenAI GPT-4o-mini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95059" y="4689991"/>
            <a:ext cx="3527822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as the core reasoning engine, optimized for factual summarization and differential diagnosis generation.</a:t>
            </a:r>
            <a:endParaRPr lang="en-US" sz="18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9219B9-34A1-BACF-55EF-BA3851E5FA06}"/>
              </a:ext>
            </a:extLst>
          </p:cNvPr>
          <p:cNvSpPr/>
          <p:nvPr/>
        </p:nvSpPr>
        <p:spPr>
          <a:xfrm>
            <a:off x="12596118" y="7572054"/>
            <a:ext cx="1941816" cy="588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31062"/>
            <a:ext cx="1001029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The CliniSense Workflow and Output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1382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workflow involves recursive text chunking, embedding, and semantic retrieval to ensure fine-grained contextual understanding. Retrieved evidence is passed through a </a:t>
            </a:r>
            <a:r>
              <a:rPr lang="en-US" sz="18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structured medical prompt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, yielding: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404907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37974" y="4107061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615559" y="4093845"/>
            <a:ext cx="4393049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Factual clinical summaries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615559" y="4659749"/>
            <a:ext cx="554997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(≤50 words)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7464743" y="404907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564993" y="4107061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8242578" y="4093845"/>
            <a:ext cx="5550098" cy="844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Prioritized differential diagnoses with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8242578" y="5082064"/>
            <a:ext cx="55500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Confidence levels (</a:t>
            </a:r>
            <a:r>
              <a:rPr lang="en-US" sz="18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High / Medium / Low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)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242578" y="5548789"/>
            <a:ext cx="55500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Short clinical justifications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8242578" y="6015514"/>
            <a:ext cx="55500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Traceable evidence citations</a:t>
            </a:r>
            <a:endParaRPr lang="en-US" sz="18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03EB3E1-F772-185D-BF26-230324102692}"/>
              </a:ext>
            </a:extLst>
          </p:cNvPr>
          <p:cNvSpPr/>
          <p:nvPr/>
        </p:nvSpPr>
        <p:spPr>
          <a:xfrm>
            <a:off x="12596118" y="7572054"/>
            <a:ext cx="1941816" cy="588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08709"/>
            <a:ext cx="698325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Technical Stack Overview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tech stack: Python for backend and flask framework for hosting along with HTML, Tailwind CSS for frontend and js for connecting both frontend n backend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04436"/>
            <a:ext cx="885753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Ensuring Clarity and Integration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506742"/>
            <a:ext cx="6185535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650"/>
              </a:lnSpc>
              <a:buNone/>
            </a:pPr>
            <a:r>
              <a:rPr lang="en-US" sz="6100" dirty="0">
                <a:solidFill>
                  <a:srgbClr val="BE49D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Structured JSON Reasoning</a:t>
            </a:r>
            <a:endParaRPr lang="en-US" sz="6100" dirty="0"/>
          </a:p>
        </p:txBody>
      </p:sp>
      <p:sp>
        <p:nvSpPr>
          <p:cNvPr id="4" name="Text 2"/>
          <p:cNvSpPr/>
          <p:nvPr/>
        </p:nvSpPr>
        <p:spPr>
          <a:xfrm>
            <a:off x="837724" y="4689158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CliniSense enforces </a:t>
            </a:r>
            <a:r>
              <a:rPr lang="en-US" sz="18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structured JSON reasoning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, which provides a reliable, machine-readable format for the AI's diagnostic process.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2506742"/>
            <a:ext cx="6185535" cy="2914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650"/>
              </a:lnSpc>
              <a:buNone/>
            </a:pPr>
            <a:r>
              <a:rPr lang="en-US" sz="61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Human-Readable Output</a:t>
            </a:r>
            <a:endParaRPr lang="en-US" sz="6100" dirty="0"/>
          </a:p>
        </p:txBody>
      </p:sp>
      <p:sp>
        <p:nvSpPr>
          <p:cNvPr id="6" name="Text 4"/>
          <p:cNvSpPr/>
          <p:nvPr/>
        </p:nvSpPr>
        <p:spPr>
          <a:xfrm>
            <a:off x="7614761" y="5660708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system then post-processes results into human-readable medical text, ensuring best explanation and interpretation with EMR systems.</a:t>
            </a:r>
            <a:endParaRPr lang="en-US" sz="18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CFBDB8-246D-7B66-FEF9-CE177F9ED59D}"/>
              </a:ext>
            </a:extLst>
          </p:cNvPr>
          <p:cNvSpPr/>
          <p:nvPr/>
        </p:nvSpPr>
        <p:spPr>
          <a:xfrm>
            <a:off x="12596118" y="7572054"/>
            <a:ext cx="1941816" cy="588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45858"/>
            <a:ext cx="600563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Future Enhancements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328624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commitment to innovation drives continuous improvement. We are actively developing key features to further enhance CliniSense's capabilities: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3363873"/>
            <a:ext cx="957501" cy="1740218"/>
          </a:xfrm>
          <a:prstGeom prst="roundRect">
            <a:avLst>
              <a:gd name="adj" fmla="val 36000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136928" y="4009549"/>
            <a:ext cx="358973" cy="448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2034540" y="3603188"/>
            <a:ext cx="350853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OCR for Prescription Data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2034540" y="4098727"/>
            <a:ext cx="1175813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Automate the extraction of critical prescription information directly from scanned documents, improving data accuracy and reducing manual entry time for healthcare professionals.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837724" y="5343406"/>
            <a:ext cx="957501" cy="1740218"/>
          </a:xfrm>
          <a:prstGeom prst="roundRect">
            <a:avLst>
              <a:gd name="adj" fmla="val 36000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36928" y="5989082"/>
            <a:ext cx="358973" cy="448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2034540" y="5582722"/>
            <a:ext cx="378797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EMR Dashboard Integration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2034540" y="6078260"/>
            <a:ext cx="1175813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Seamlessly embed CliniSense's AI-powered insights and diagnostic recommendations directly within existing Electronic Medical Record (EMR) dashboards for immediate clinical utility.</a:t>
            </a:r>
            <a:endParaRPr lang="en-US" sz="18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F10E09-3474-52D5-9D20-2D067995AE03}"/>
              </a:ext>
            </a:extLst>
          </p:cNvPr>
          <p:cNvSpPr/>
          <p:nvPr/>
        </p:nvSpPr>
        <p:spPr>
          <a:xfrm>
            <a:off x="12596118" y="7572054"/>
            <a:ext cx="1941816" cy="588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08709"/>
            <a:ext cx="587216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Impact on Healthcare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architecture delivers high interpretability, reduces diagnostic workload, and enables data-driven clinical decision support, contributing to the welfare of public healthcare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348</Words>
  <Application>Microsoft Office PowerPoint</Application>
  <PresentationFormat>Custom</PresentationFormat>
  <Paragraphs>44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Source Serif 4 Semi Bold</vt:lpstr>
      <vt:lpstr>Source Sans 3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Anurag Pandit</dc:creator>
  <cp:lastModifiedBy>Anurag Pandit</cp:lastModifiedBy>
  <cp:revision>2</cp:revision>
  <dcterms:created xsi:type="dcterms:W3CDTF">2025-11-01T15:33:44Z</dcterms:created>
  <dcterms:modified xsi:type="dcterms:W3CDTF">2025-11-01T15:39:37Z</dcterms:modified>
</cp:coreProperties>
</file>